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62" r:id="rId7"/>
    <p:sldId id="258" r:id="rId8"/>
    <p:sldId id="263" r:id="rId9"/>
    <p:sldId id="266" r:id="rId10"/>
    <p:sldId id="267" r:id="rId11"/>
    <p:sldId id="271" r:id="rId12"/>
    <p:sldId id="268" r:id="rId13"/>
    <p:sldId id="265" r:id="rId14"/>
    <p:sldId id="270" r:id="rId15"/>
    <p:sldId id="269" r:id="rId16"/>
    <p:sldId id="26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 initials="J"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91" d="100"/>
          <a:sy n="91" d="100"/>
        </p:scale>
        <p:origin x="-126"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12/16/2014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12/16/2014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12/16/2014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Manhattan Project</a:t>
            </a:r>
            <a:endParaRPr lang="en-US" dirty="0"/>
          </a:p>
        </p:txBody>
      </p:sp>
      <p:sp>
        <p:nvSpPr>
          <p:cNvPr id="3" name="Subtitle 2"/>
          <p:cNvSpPr>
            <a:spLocks noGrp="1"/>
          </p:cNvSpPr>
          <p:nvPr>
            <p:ph type="subTitle" idx="1"/>
          </p:nvPr>
        </p:nvSpPr>
        <p:spPr/>
        <p:txBody>
          <a:bodyPr/>
          <a:lstStyle/>
          <a:p>
            <a:r>
              <a:rPr lang="en-US" dirty="0" smtClean="0"/>
              <a:t>The pursuit of Scientific Discovery…….at what cost?</a:t>
            </a:r>
            <a:endParaRPr lang="en-US" dirty="0"/>
          </a:p>
        </p:txBody>
      </p:sp>
    </p:spTree>
    <p:extLst>
      <p:ext uri="{BB962C8B-B14F-4D97-AF65-F5344CB8AC3E}">
        <p14:creationId xmlns:p14="http://schemas.microsoft.com/office/powerpoint/2010/main" val="1573780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369194"/>
          </a:xfrm>
        </p:spPr>
        <p:txBody>
          <a:bodyPr>
            <a:normAutofit fontScale="90000"/>
          </a:bodyPr>
          <a:lstStyle/>
          <a:p>
            <a:endParaRPr lang="en-US" dirty="0"/>
          </a:p>
        </p:txBody>
      </p:sp>
      <p:sp>
        <p:nvSpPr>
          <p:cNvPr id="3" name="Content Placeholder 2"/>
          <p:cNvSpPr>
            <a:spLocks noGrp="1"/>
          </p:cNvSpPr>
          <p:nvPr>
            <p:ph idx="1"/>
          </p:nvPr>
        </p:nvSpPr>
        <p:spPr>
          <a:xfrm>
            <a:off x="685801" y="978795"/>
            <a:ext cx="10131425" cy="4812405"/>
          </a:xfrm>
        </p:spPr>
        <p:txBody>
          <a:bodyPr>
            <a:noAutofit/>
          </a:bodyPr>
          <a:lstStyle/>
          <a:p>
            <a:r>
              <a:rPr lang="en-US" sz="2400" dirty="0"/>
              <a:t>Some of you may ask, what is the good of working so hard merely to collect a few facts which will bring no pleasure except to a few long-haired professors who love to collect such things and will be of no use to anybody because only few specialists at best will be able to understand them? In answer to such question[s] I may venture a fairly safe prediction. History of science and technology has consistently taught us that scientific advances in basic understanding have sooner or later led to technical and industrial applications that have revolutionized our way of life. It seems to me improbable that this effort to get at the structure of matter should be an exception to this rule. What is less certain, and what we all fervently hope, is that man will soon grow sufficiently adult to make good use of the powers that he acquires over nature</a:t>
            </a:r>
            <a:r>
              <a:rPr lang="en-US" sz="2400" dirty="0" smtClean="0"/>
              <a:t>.</a:t>
            </a:r>
            <a:endParaRPr lang="en-US" sz="2400" baseline="30000" dirty="0"/>
          </a:p>
          <a:p>
            <a:r>
              <a:rPr lang="en-US" sz="2400" baseline="30000" dirty="0" smtClean="0"/>
              <a:t>How</a:t>
            </a:r>
            <a:r>
              <a:rPr lang="en-US" sz="2400" dirty="0" smtClean="0"/>
              <a:t> many WORDS?!!!!</a:t>
            </a:r>
            <a:endParaRPr lang="en-US" sz="2400" dirty="0"/>
          </a:p>
        </p:txBody>
      </p:sp>
      <p:sp>
        <p:nvSpPr>
          <p:cNvPr id="4" name="TextBox 3"/>
          <p:cNvSpPr txBox="1"/>
          <p:nvPr/>
        </p:nvSpPr>
        <p:spPr>
          <a:xfrm>
            <a:off x="2469931" y="1524000"/>
            <a:ext cx="3657600" cy="2554545"/>
          </a:xfrm>
          <a:prstGeom prst="rect">
            <a:avLst/>
          </a:prstGeom>
          <a:noFill/>
        </p:spPr>
        <p:txBody>
          <a:bodyPr wrap="square" rtlCol="0" anchor="ctr">
            <a:spAutoFit/>
          </a:bodyPr>
          <a:lstStyle/>
          <a:p>
            <a:r>
              <a:rPr lang="en-US" sz="4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DO NOT PUT THIS MANY WORDS ON A SLIDE!!!!</a:t>
            </a:r>
            <a:endParaRPr lang="en-US" sz="4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197871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Robert Oppenheimer</a:t>
            </a:r>
            <a:endParaRPr lang="en-US" dirty="0"/>
          </a:p>
        </p:txBody>
      </p:sp>
      <p:sp>
        <p:nvSpPr>
          <p:cNvPr id="3" name="Content Placeholder 2"/>
          <p:cNvSpPr>
            <a:spLocks noGrp="1"/>
          </p:cNvSpPr>
          <p:nvPr>
            <p:ph idx="1"/>
          </p:nvPr>
        </p:nvSpPr>
        <p:spPr/>
        <p:txBody>
          <a:bodyPr/>
          <a:lstStyle/>
          <a:p>
            <a:r>
              <a:rPr lang="en-US" sz="3600" dirty="0"/>
              <a:t>Oppenheimer , the architect of the laboratory at Las Alamos where the bomb was developed, issues this opinion:  </a:t>
            </a:r>
          </a:p>
          <a:p>
            <a:endParaRPr lang="en-US" dirty="0"/>
          </a:p>
        </p:txBody>
      </p:sp>
    </p:spTree>
    <p:extLst>
      <p:ext uri="{BB962C8B-B14F-4D97-AF65-F5344CB8AC3E}">
        <p14:creationId xmlns:p14="http://schemas.microsoft.com/office/powerpoint/2010/main" val="3352613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1400" dirty="0"/>
              <a:t>"I have no remorse about the making of the bomb and Trinity [the first test of an a-bomb]. That was done right. As for how we used it, I understand why it happened and appreciate with what nobility those men with whom I'd worked made their decision. But I do not have the feeling that it was done right. The ultimatum to Japan [the Potsdam Proclamation demanding Japan's surrender] was full of pious platitudes. ...our government should have acted with more foresight and clarity in telling the world and Japan what the bomb meant." </a:t>
            </a:r>
            <a:endParaRPr lang="en-US" sz="1400" dirty="0" smtClean="0"/>
          </a:p>
          <a:p>
            <a:r>
              <a:rPr lang="en-US" dirty="0" smtClean="0"/>
              <a:t>Can you really read this size font??</a:t>
            </a:r>
            <a:endParaRPr lang="en-US" dirty="0"/>
          </a:p>
          <a:p>
            <a:endParaRPr lang="en-US" dirty="0"/>
          </a:p>
        </p:txBody>
      </p:sp>
      <p:sp>
        <p:nvSpPr>
          <p:cNvPr id="4" name="TextBox 3"/>
          <p:cNvSpPr txBox="1"/>
          <p:nvPr/>
        </p:nvSpPr>
        <p:spPr>
          <a:xfrm>
            <a:off x="4130565" y="3195144"/>
            <a:ext cx="4609339" cy="584775"/>
          </a:xfrm>
          <a:prstGeom prst="rect">
            <a:avLst/>
          </a:prstGeom>
          <a:noFill/>
        </p:spPr>
        <p:txBody>
          <a:bodyPr wrap="none" rtlCol="0">
            <a:spAutoFit/>
          </a:bodyPr>
          <a:lstStyle/>
          <a:p>
            <a:r>
              <a:rPr lang="en-US" sz="3200" b="1" dirty="0" smtClean="0">
                <a:solidFill>
                  <a:srgbClr val="C00000"/>
                </a:solidFill>
              </a:rPr>
              <a:t>THIS FONT IS TOO SMALL</a:t>
            </a:r>
            <a:r>
              <a:rPr lang="en-US" dirty="0" smtClean="0"/>
              <a:t>!!</a:t>
            </a:r>
            <a:endParaRPr lang="en-US" dirty="0"/>
          </a:p>
        </p:txBody>
      </p:sp>
    </p:spTree>
    <p:extLst>
      <p:ext uri="{BB962C8B-B14F-4D97-AF65-F5344CB8AC3E}">
        <p14:creationId xmlns:p14="http://schemas.microsoft.com/office/powerpoint/2010/main" val="1681673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Connections to Frankenstein</a:t>
            </a:r>
            <a:endParaRPr lang="en-US" dirty="0"/>
          </a:p>
        </p:txBody>
      </p:sp>
      <p:sp>
        <p:nvSpPr>
          <p:cNvPr id="3" name="Content Placeholder 2"/>
          <p:cNvSpPr>
            <a:spLocks noGrp="1"/>
          </p:cNvSpPr>
          <p:nvPr>
            <p:ph idx="1"/>
          </p:nvPr>
        </p:nvSpPr>
        <p:spPr>
          <a:xfrm>
            <a:off x="685801" y="2521527"/>
            <a:ext cx="10131425" cy="3269673"/>
          </a:xfrm>
        </p:spPr>
        <p:txBody>
          <a:bodyPr/>
          <a:lstStyle/>
          <a:p>
            <a:pPr marL="0" indent="0">
              <a:buNone/>
            </a:pPr>
            <a:endParaRPr lang="en-US" dirty="0" smtClean="0"/>
          </a:p>
          <a:p>
            <a:endParaRPr lang="en-US" dirty="0"/>
          </a:p>
        </p:txBody>
      </p:sp>
      <p:pic>
        <p:nvPicPr>
          <p:cNvPr id="4" name="Picture 3"/>
          <p:cNvPicPr>
            <a:picLocks noChangeAspect="1"/>
          </p:cNvPicPr>
          <p:nvPr/>
        </p:nvPicPr>
        <p:blipFill>
          <a:blip r:embed="rId2"/>
          <a:stretch>
            <a:fillRect/>
          </a:stretch>
        </p:blipFill>
        <p:spPr>
          <a:xfrm>
            <a:off x="-4005263" y="-3881438"/>
            <a:ext cx="20202525" cy="14620875"/>
          </a:xfrm>
          <a:prstGeom prst="rect">
            <a:avLst/>
          </a:prstGeom>
        </p:spPr>
      </p:pic>
      <p:sp>
        <p:nvSpPr>
          <p:cNvPr id="5" name="TextBox 4"/>
          <p:cNvSpPr txBox="1"/>
          <p:nvPr/>
        </p:nvSpPr>
        <p:spPr>
          <a:xfrm>
            <a:off x="685801" y="347990"/>
            <a:ext cx="6961908" cy="1754326"/>
          </a:xfrm>
          <a:prstGeom prst="rect">
            <a:avLst/>
          </a:prstGeom>
          <a:noFill/>
        </p:spPr>
        <p:txBody>
          <a:bodyPr wrap="square" rtlCol="0">
            <a:spAutoFit/>
          </a:bodyPr>
          <a:lstStyle/>
          <a:p>
            <a:r>
              <a:rPr lang="en-US" sz="5400" b="1" dirty="0" smtClean="0">
                <a:solidFill>
                  <a:srgbClr val="FF0000"/>
                </a:solidFill>
              </a:rPr>
              <a:t>Connections to Frankenstein</a:t>
            </a:r>
            <a:endParaRPr lang="en-US" sz="5400" b="1" dirty="0">
              <a:solidFill>
                <a:srgbClr val="FF0000"/>
              </a:solidFill>
            </a:endParaRPr>
          </a:p>
        </p:txBody>
      </p:sp>
    </p:spTree>
    <p:extLst>
      <p:ext uri="{BB962C8B-B14F-4D97-AF65-F5344CB8AC3E}">
        <p14:creationId xmlns:p14="http://schemas.microsoft.com/office/powerpoint/2010/main" val="2180564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221673"/>
          </a:xfrm>
        </p:spPr>
        <p:txBody>
          <a:bodyPr>
            <a:normAutofit fontScale="90000"/>
          </a:bodyPr>
          <a:lstStyle/>
          <a:p>
            <a:endParaRPr lang="en-US" dirty="0"/>
          </a:p>
        </p:txBody>
      </p:sp>
      <p:sp>
        <p:nvSpPr>
          <p:cNvPr id="3" name="Content Placeholder 2"/>
          <p:cNvSpPr>
            <a:spLocks noGrp="1"/>
          </p:cNvSpPr>
          <p:nvPr>
            <p:ph idx="1"/>
          </p:nvPr>
        </p:nvSpPr>
        <p:spPr>
          <a:xfrm>
            <a:off x="685801" y="609601"/>
            <a:ext cx="10131425" cy="5181600"/>
          </a:xfrm>
        </p:spPr>
        <p:txBody>
          <a:bodyPr>
            <a:normAutofit/>
          </a:bodyPr>
          <a:lstStyle/>
          <a:p>
            <a:r>
              <a:rPr lang="en-US" sz="4800" dirty="0"/>
              <a:t>Initially the pursuit was pure science/exploration.  Application of the science led to the ethical </a:t>
            </a:r>
            <a:r>
              <a:rPr lang="en-US" sz="4800" dirty="0" smtClean="0"/>
              <a:t>dilemma.</a:t>
            </a:r>
            <a:endParaRPr lang="en-US" sz="4800" dirty="0"/>
          </a:p>
        </p:txBody>
      </p:sp>
    </p:spTree>
    <p:extLst>
      <p:ext uri="{BB962C8B-B14F-4D97-AF65-F5344CB8AC3E}">
        <p14:creationId xmlns:p14="http://schemas.microsoft.com/office/powerpoint/2010/main" val="576614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55418"/>
          </a:xfrm>
        </p:spPr>
        <p:txBody>
          <a:bodyPr>
            <a:normAutofit fontScale="90000"/>
          </a:bodyPr>
          <a:lstStyle/>
          <a:p>
            <a:endParaRPr lang="en-US" dirty="0"/>
          </a:p>
        </p:txBody>
      </p:sp>
      <p:sp>
        <p:nvSpPr>
          <p:cNvPr id="3" name="Content Placeholder 2"/>
          <p:cNvSpPr>
            <a:spLocks noGrp="1"/>
          </p:cNvSpPr>
          <p:nvPr>
            <p:ph idx="1"/>
          </p:nvPr>
        </p:nvSpPr>
        <p:spPr>
          <a:xfrm>
            <a:off x="685801" y="609601"/>
            <a:ext cx="10131425" cy="5181599"/>
          </a:xfrm>
        </p:spPr>
        <p:txBody>
          <a:bodyPr/>
          <a:lstStyle/>
          <a:p>
            <a:endParaRPr lang="en-US" dirty="0"/>
          </a:p>
        </p:txBody>
      </p:sp>
      <p:sp>
        <p:nvSpPr>
          <p:cNvPr id="4" name="Rectangle 3"/>
          <p:cNvSpPr/>
          <p:nvPr/>
        </p:nvSpPr>
        <p:spPr>
          <a:xfrm>
            <a:off x="685801" y="1623399"/>
            <a:ext cx="10009907" cy="2308324"/>
          </a:xfrm>
          <a:prstGeom prst="rect">
            <a:avLst/>
          </a:prstGeom>
        </p:spPr>
        <p:txBody>
          <a:bodyPr wrap="square">
            <a:spAutoFit/>
          </a:bodyPr>
          <a:lstStyle/>
          <a:p>
            <a:r>
              <a:rPr lang="en-US" sz="4800" dirty="0"/>
              <a:t>While all the scientists sought their creation, all wrestled with the moral and ethical implications of the result.</a:t>
            </a:r>
          </a:p>
        </p:txBody>
      </p:sp>
    </p:spTree>
    <p:extLst>
      <p:ext uri="{BB962C8B-B14F-4D97-AF65-F5344CB8AC3E}">
        <p14:creationId xmlns:p14="http://schemas.microsoft.com/office/powerpoint/2010/main" val="4264021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lstStyle/>
          <a:p>
            <a:r>
              <a:rPr lang="en-US" dirty="0"/>
              <a:t>Clark, Ronald. "Einstein: The Life and Times." </a:t>
            </a:r>
            <a:r>
              <a:rPr lang="en-US" i="1" dirty="0"/>
              <a:t>Albert Einstein and the Atomic Bomb</a:t>
            </a:r>
            <a:r>
              <a:rPr lang="en-US" dirty="0"/>
              <a:t>. </a:t>
            </a:r>
            <a:r>
              <a:rPr lang="en-US" dirty="0" err="1"/>
              <a:t>N.p</a:t>
            </a:r>
            <a:r>
              <a:rPr lang="en-US" dirty="0"/>
              <a:t>.. Web. 3 Dec </a:t>
            </a:r>
            <a:r>
              <a:rPr lang="en-US" dirty="0" smtClean="0"/>
              <a:t>			2014</a:t>
            </a:r>
            <a:r>
              <a:rPr lang="en-US" dirty="0"/>
              <a:t>. &lt;http://www.doug-long.com/einstein.htm&gt;.</a:t>
            </a:r>
            <a:endParaRPr lang="en-US" dirty="0" smtClean="0"/>
          </a:p>
          <a:p>
            <a:r>
              <a:rPr lang="en-US" dirty="0" smtClean="0"/>
              <a:t>"</a:t>
            </a:r>
            <a:r>
              <a:rPr lang="en-US" dirty="0"/>
              <a:t>Counting the Dead." </a:t>
            </a:r>
            <a:r>
              <a:rPr lang="en-US" i="1" dirty="0"/>
              <a:t>Health Effects</a:t>
            </a:r>
            <a:r>
              <a:rPr lang="en-US" dirty="0"/>
              <a:t>. Atomic Bomb Museum.org. Web. 3 Dec 2014. </a:t>
            </a:r>
            <a:r>
              <a:rPr lang="en-US" dirty="0" smtClean="0"/>
              <a:t>	</a:t>
            </a:r>
          </a:p>
          <a:p>
            <a:pPr marL="0" indent="0">
              <a:buNone/>
            </a:pPr>
            <a:r>
              <a:rPr lang="en-US" dirty="0" smtClean="0"/>
              <a:t>		&lt;</a:t>
            </a:r>
            <a:r>
              <a:rPr lang="en-US" dirty="0"/>
              <a:t>http://atomicbombmuseum.org/3_health.shtml</a:t>
            </a:r>
            <a:r>
              <a:rPr lang="en-US" dirty="0" smtClean="0"/>
              <a:t>&gt;.</a:t>
            </a:r>
          </a:p>
          <a:p>
            <a:r>
              <a:rPr lang="en-US" dirty="0"/>
              <a:t>"Japan Surrenders - Sept. 2, 1945." </a:t>
            </a:r>
            <a:r>
              <a:rPr lang="en-US" i="1" dirty="0"/>
              <a:t>This Day in History</a:t>
            </a:r>
            <a:r>
              <a:rPr lang="en-US" dirty="0"/>
              <a:t>. The History Channel. Web. 3 Dec 2014. </a:t>
            </a:r>
            <a:r>
              <a:rPr lang="en-US" dirty="0" smtClean="0"/>
              <a:t>				&lt;</a:t>
            </a:r>
            <a:r>
              <a:rPr lang="en-US" dirty="0"/>
              <a:t>http://www.history.com/this-day-in-history/japan-surrenders&gt;.</a:t>
            </a:r>
            <a:endParaRPr lang="en-US" dirty="0" smtClean="0"/>
          </a:p>
          <a:p>
            <a:r>
              <a:rPr lang="en-US" dirty="0" smtClean="0"/>
              <a:t>"</a:t>
            </a:r>
            <a:r>
              <a:rPr lang="en-US" dirty="0"/>
              <a:t>The Manhattan Project - 51.F." </a:t>
            </a:r>
            <a:r>
              <a:rPr lang="en-US" i="1" dirty="0"/>
              <a:t>U.S. History </a:t>
            </a:r>
            <a:r>
              <a:rPr lang="en-US" i="1" dirty="0" smtClean="0"/>
              <a:t>Pre-Columbian </a:t>
            </a:r>
            <a:r>
              <a:rPr lang="en-US" i="1" dirty="0"/>
              <a:t>to the New Millennium</a:t>
            </a:r>
            <a:r>
              <a:rPr lang="en-US" dirty="0"/>
              <a:t>. U.S. History.org. </a:t>
            </a:r>
            <a:r>
              <a:rPr lang="en-US" dirty="0" smtClean="0"/>
              <a:t>			Web</a:t>
            </a:r>
            <a:r>
              <a:rPr lang="en-US" dirty="0"/>
              <a:t>. 3 Dec 2014. &lt;http://www.ushistory.org/us/51f.asp</a:t>
            </a:r>
            <a:r>
              <a:rPr lang="en-US" dirty="0" smtClean="0"/>
              <a:t>&gt;.</a:t>
            </a:r>
          </a:p>
          <a:p>
            <a:endParaRPr lang="en-US" dirty="0"/>
          </a:p>
        </p:txBody>
      </p:sp>
    </p:spTree>
    <p:extLst>
      <p:ext uri="{BB962C8B-B14F-4D97-AF65-F5344CB8AC3E}">
        <p14:creationId xmlns:p14="http://schemas.microsoft.com/office/powerpoint/2010/main" val="4228918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the “Manhattan Project”?</a:t>
            </a:r>
            <a:endParaRPr lang="en-US" dirty="0"/>
          </a:p>
        </p:txBody>
      </p:sp>
      <p:sp>
        <p:nvSpPr>
          <p:cNvPr id="3" name="Content Placeholder 2"/>
          <p:cNvSpPr>
            <a:spLocks noGrp="1"/>
          </p:cNvSpPr>
          <p:nvPr>
            <p:ph idx="1"/>
          </p:nvPr>
        </p:nvSpPr>
        <p:spPr/>
        <p:txBody>
          <a:bodyPr/>
          <a:lstStyle/>
          <a:p>
            <a:r>
              <a:rPr lang="en-US" sz="3200" dirty="0" smtClean="0"/>
              <a:t>Atomic Bomb Project – Began in 1941</a:t>
            </a:r>
          </a:p>
          <a:p>
            <a:r>
              <a:rPr lang="en-US" sz="3200" dirty="0" smtClean="0"/>
              <a:t>Successful – Japan is issued an ultimatum</a:t>
            </a:r>
          </a:p>
          <a:p>
            <a:r>
              <a:rPr lang="en-US" sz="3200" dirty="0" smtClean="0"/>
              <a:t>On August 5, 1945 a plane dropped an atomic bomb on the city of Hiroshima in Japan</a:t>
            </a:r>
          </a:p>
          <a:p>
            <a:pPr marL="0" indent="0">
              <a:buNone/>
            </a:pPr>
            <a:endParaRPr lang="en-US" sz="3200" dirty="0" smtClean="0"/>
          </a:p>
          <a:p>
            <a:pPr marL="0" indent="0">
              <a:buNone/>
            </a:pPr>
            <a:r>
              <a:rPr lang="en-US" dirty="0"/>
              <a:t>("The Manhattan Project - 51.F")</a:t>
            </a:r>
          </a:p>
        </p:txBody>
      </p:sp>
    </p:spTree>
    <p:extLst>
      <p:ext uri="{BB962C8B-B14F-4D97-AF65-F5344CB8AC3E}">
        <p14:creationId xmlns:p14="http://schemas.microsoft.com/office/powerpoint/2010/main" val="3320547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911927" y="498172"/>
            <a:ext cx="8118764" cy="6221672"/>
          </a:xfrm>
          <a:prstGeom prst="rect">
            <a:avLst/>
          </a:prstGeom>
        </p:spPr>
      </p:pic>
    </p:spTree>
    <p:extLst>
      <p:ext uri="{BB962C8B-B14F-4D97-AF65-F5344CB8AC3E}">
        <p14:creationId xmlns:p14="http://schemas.microsoft.com/office/powerpoint/2010/main" val="4231556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result?</a:t>
            </a:r>
            <a:endParaRPr lang="en-US" dirty="0"/>
          </a:p>
        </p:txBody>
      </p:sp>
      <p:sp>
        <p:nvSpPr>
          <p:cNvPr id="3" name="Content Placeholder 2"/>
          <p:cNvSpPr>
            <a:spLocks noGrp="1"/>
          </p:cNvSpPr>
          <p:nvPr>
            <p:ph idx="1"/>
          </p:nvPr>
        </p:nvSpPr>
        <p:spPr/>
        <p:txBody>
          <a:bodyPr>
            <a:normAutofit/>
          </a:bodyPr>
          <a:lstStyle/>
          <a:p>
            <a:r>
              <a:rPr lang="en-US" sz="3600" dirty="0" smtClean="0"/>
              <a:t>70,000 killed instantly</a:t>
            </a:r>
          </a:p>
          <a:p>
            <a:r>
              <a:rPr lang="en-US" sz="3600" dirty="0" smtClean="0"/>
              <a:t>100,000 people died later from radiation poisoning</a:t>
            </a:r>
          </a:p>
          <a:p>
            <a:r>
              <a:rPr lang="en-US" sz="3600" dirty="0" smtClean="0"/>
              <a:t>Japan still doesn’t surrender</a:t>
            </a:r>
            <a:endParaRPr lang="en-US" sz="3600" dirty="0"/>
          </a:p>
          <a:p>
            <a:endParaRPr lang="en-US" sz="3600" dirty="0" smtClean="0"/>
          </a:p>
          <a:p>
            <a:pPr marL="0" indent="0">
              <a:buNone/>
            </a:pPr>
            <a:r>
              <a:rPr lang="en-US" dirty="0"/>
              <a:t>("Counting the Dead")</a:t>
            </a:r>
          </a:p>
          <a:p>
            <a:endParaRPr lang="en-US" sz="3600" dirty="0"/>
          </a:p>
        </p:txBody>
      </p:sp>
    </p:spTree>
    <p:extLst>
      <p:ext uri="{BB962C8B-B14F-4D97-AF65-F5344CB8AC3E}">
        <p14:creationId xmlns:p14="http://schemas.microsoft.com/office/powerpoint/2010/main" val="2522273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Response….</a:t>
            </a:r>
            <a:endParaRPr lang="en-US" dirty="0"/>
          </a:p>
        </p:txBody>
      </p:sp>
      <p:sp>
        <p:nvSpPr>
          <p:cNvPr id="3" name="Content Placeholder 2"/>
          <p:cNvSpPr>
            <a:spLocks noGrp="1"/>
          </p:cNvSpPr>
          <p:nvPr>
            <p:ph idx="1"/>
          </p:nvPr>
        </p:nvSpPr>
        <p:spPr/>
        <p:txBody>
          <a:bodyPr>
            <a:normAutofit/>
          </a:bodyPr>
          <a:lstStyle/>
          <a:p>
            <a:r>
              <a:rPr lang="en-US" sz="3600" dirty="0" smtClean="0"/>
              <a:t>Soviet forces attack Japan by land</a:t>
            </a:r>
          </a:p>
          <a:p>
            <a:r>
              <a:rPr lang="en-US" sz="3600" dirty="0" smtClean="0"/>
              <a:t>Americans drop another bomb - Nagasaki, Japan</a:t>
            </a:r>
          </a:p>
          <a:p>
            <a:r>
              <a:rPr lang="en-US" sz="3600" dirty="0" smtClean="0"/>
              <a:t>Japan Surrenders</a:t>
            </a:r>
          </a:p>
          <a:p>
            <a:pPr marL="0" indent="0">
              <a:buNone/>
            </a:pPr>
            <a:r>
              <a:rPr lang="fr-FR" dirty="0"/>
              <a:t>("</a:t>
            </a:r>
            <a:r>
              <a:rPr lang="fr-FR" dirty="0" err="1"/>
              <a:t>Japan</a:t>
            </a:r>
            <a:r>
              <a:rPr lang="fr-FR" dirty="0"/>
              <a:t> </a:t>
            </a:r>
            <a:r>
              <a:rPr lang="fr-FR" dirty="0" err="1"/>
              <a:t>Surrenders</a:t>
            </a:r>
            <a:r>
              <a:rPr lang="fr-FR" dirty="0"/>
              <a:t> - Sept. 2, 1945")</a:t>
            </a:r>
            <a:endParaRPr lang="en-US" dirty="0" smtClean="0"/>
          </a:p>
          <a:p>
            <a:endParaRPr lang="en-US" sz="3600" dirty="0"/>
          </a:p>
        </p:txBody>
      </p:sp>
    </p:spTree>
    <p:extLst>
      <p:ext uri="{BB962C8B-B14F-4D97-AF65-F5344CB8AC3E}">
        <p14:creationId xmlns:p14="http://schemas.microsoft.com/office/powerpoint/2010/main" val="519015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The Scientists</a:t>
            </a:r>
            <a:endParaRPr lang="en-US" sz="5400" dirty="0"/>
          </a:p>
        </p:txBody>
      </p:sp>
      <p:sp>
        <p:nvSpPr>
          <p:cNvPr id="3" name="Content Placeholder 2"/>
          <p:cNvSpPr>
            <a:spLocks noGrp="1"/>
          </p:cNvSpPr>
          <p:nvPr>
            <p:ph idx="1"/>
          </p:nvPr>
        </p:nvSpPr>
        <p:spPr/>
        <p:txBody>
          <a:bodyPr/>
          <a:lstStyle/>
          <a:p>
            <a:r>
              <a:rPr lang="en-US" sz="3600" dirty="0" smtClean="0"/>
              <a:t>Albert Einstein</a:t>
            </a:r>
          </a:p>
          <a:p>
            <a:r>
              <a:rPr lang="en-US" sz="3600" dirty="0" smtClean="0"/>
              <a:t>Enrico Fermi</a:t>
            </a:r>
          </a:p>
          <a:p>
            <a:r>
              <a:rPr lang="en-US" sz="3600" dirty="0" smtClean="0"/>
              <a:t>Robert Oppenheimer</a:t>
            </a:r>
          </a:p>
          <a:p>
            <a:pPr marL="0" indent="0">
              <a:buNone/>
            </a:pPr>
            <a:r>
              <a:rPr lang="en-US" dirty="0"/>
              <a:t>("The Manhattan Project - 51.F")</a:t>
            </a:r>
          </a:p>
          <a:p>
            <a:endParaRPr lang="en-US" dirty="0"/>
          </a:p>
        </p:txBody>
      </p:sp>
    </p:spTree>
    <p:extLst>
      <p:ext uri="{BB962C8B-B14F-4D97-AF65-F5344CB8AC3E}">
        <p14:creationId xmlns:p14="http://schemas.microsoft.com/office/powerpoint/2010/main" val="324121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Einstein and Fermi</a:t>
            </a:r>
            <a:endParaRPr lang="en-US" dirty="0"/>
          </a:p>
        </p:txBody>
      </p:sp>
      <p:pic>
        <p:nvPicPr>
          <p:cNvPr id="1026" name="Picture 2" descr="http://nuclearweaponarchive.org/Usa/Med/Szilei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41700" y="2161381"/>
            <a:ext cx="4619625" cy="360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176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253285"/>
          </a:xfrm>
        </p:spPr>
        <p:txBody>
          <a:bodyPr>
            <a:normAutofit fontScale="90000"/>
          </a:bodyPr>
          <a:lstStyle/>
          <a:p>
            <a:endParaRPr lang="en-US" dirty="0"/>
          </a:p>
        </p:txBody>
      </p:sp>
      <p:sp>
        <p:nvSpPr>
          <p:cNvPr id="3" name="Content Placeholder 2"/>
          <p:cNvSpPr>
            <a:spLocks noGrp="1"/>
          </p:cNvSpPr>
          <p:nvPr>
            <p:ph idx="1"/>
          </p:nvPr>
        </p:nvSpPr>
        <p:spPr>
          <a:xfrm>
            <a:off x="685801" y="1390919"/>
            <a:ext cx="10131425" cy="4400282"/>
          </a:xfrm>
        </p:spPr>
        <p:txBody>
          <a:bodyPr>
            <a:normAutofit/>
          </a:bodyPr>
          <a:lstStyle/>
          <a:p>
            <a:r>
              <a:rPr lang="en-US" sz="3200" dirty="0" smtClean="0"/>
              <a:t>Einstein:  "I </a:t>
            </a:r>
            <a:r>
              <a:rPr lang="en-US" sz="3200" dirty="0"/>
              <a:t>made one great mistake in my life... when I signed the letter to President Roosevelt recommending that atom bombs be made; but there was some justification - the danger that the Germans would make them." </a:t>
            </a:r>
            <a:endParaRPr lang="en-US" sz="3200" dirty="0" smtClean="0"/>
          </a:p>
          <a:p>
            <a:pPr marL="0" indent="0">
              <a:buNone/>
            </a:pPr>
            <a:r>
              <a:rPr lang="en-US" dirty="0"/>
              <a:t>(Clark)</a:t>
            </a:r>
          </a:p>
        </p:txBody>
      </p:sp>
    </p:spTree>
    <p:extLst>
      <p:ext uri="{BB962C8B-B14F-4D97-AF65-F5344CB8AC3E}">
        <p14:creationId xmlns:p14="http://schemas.microsoft.com/office/powerpoint/2010/main" val="999344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Enrico Fermi</a:t>
            </a:r>
            <a:endParaRPr lang="en-US" dirty="0"/>
          </a:p>
        </p:txBody>
      </p:sp>
      <p:sp>
        <p:nvSpPr>
          <p:cNvPr id="3" name="Content Placeholder 2"/>
          <p:cNvSpPr>
            <a:spLocks noGrp="1"/>
          </p:cNvSpPr>
          <p:nvPr>
            <p:ph idx="1"/>
          </p:nvPr>
        </p:nvSpPr>
        <p:spPr/>
        <p:txBody>
          <a:bodyPr>
            <a:normAutofit/>
          </a:bodyPr>
          <a:lstStyle/>
          <a:p>
            <a:r>
              <a:rPr lang="en-US" sz="4400" dirty="0" smtClean="0"/>
              <a:t>Fermi, the “father of the atomic bomb” dies at 53 of stomach cancer and issues this “Frankenstein” type warning:</a:t>
            </a:r>
          </a:p>
        </p:txBody>
      </p:sp>
    </p:spTree>
    <p:extLst>
      <p:ext uri="{BB962C8B-B14F-4D97-AF65-F5344CB8AC3E}">
        <p14:creationId xmlns:p14="http://schemas.microsoft.com/office/powerpoint/2010/main" val="23588837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121</TotalTime>
  <Words>566</Words>
  <Application>Microsoft Office PowerPoint</Application>
  <PresentationFormat>Custom</PresentationFormat>
  <Paragraphs>47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Celestial</vt:lpstr>
      <vt:lpstr>The Manhattan Project</vt:lpstr>
      <vt:lpstr>What was the “Manhattan Project”?</vt:lpstr>
      <vt:lpstr>PowerPoint Presentation</vt:lpstr>
      <vt:lpstr>The result?</vt:lpstr>
      <vt:lpstr>In Response….</vt:lpstr>
      <vt:lpstr>The Scientists</vt:lpstr>
      <vt:lpstr>Einstein and Fermi</vt:lpstr>
      <vt:lpstr>PowerPoint Presentation</vt:lpstr>
      <vt:lpstr>Enrico Fermi</vt:lpstr>
      <vt:lpstr>PowerPoint Presentation</vt:lpstr>
      <vt:lpstr>Robert Oppenheimer</vt:lpstr>
      <vt:lpstr>PowerPoint Presentation</vt:lpstr>
      <vt:lpstr>Connections to Frankenstein</vt:lpstr>
      <vt:lpstr>PowerPoint Presentation</vt:lpstr>
      <vt:lpstr>PowerPoint Presentation</vt:lpstr>
      <vt:lpstr>Works Cited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Manhattan Project</dc:title>
  <dc:creator>J</dc:creator>
  <cp:lastModifiedBy>Windows User</cp:lastModifiedBy>
  <cp:revision>13</cp:revision>
  <dcterms:created xsi:type="dcterms:W3CDTF">2014-12-03T23:20:55Z</dcterms:created>
  <dcterms:modified xsi:type="dcterms:W3CDTF">2014-12-16T15:06:23Z</dcterms:modified>
</cp:coreProperties>
</file>